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3"/>
  </p:notesMasterIdLst>
  <p:sldIdLst>
    <p:sldId id="256" r:id="rId2"/>
    <p:sldId id="257" r:id="rId3"/>
    <p:sldId id="308" r:id="rId4"/>
    <p:sldId id="309" r:id="rId5"/>
    <p:sldId id="304" r:id="rId6"/>
    <p:sldId id="312" r:id="rId7"/>
    <p:sldId id="313" r:id="rId8"/>
    <p:sldId id="260" r:id="rId9"/>
    <p:sldId id="319" r:id="rId10"/>
    <p:sldId id="314" r:id="rId11"/>
    <p:sldId id="298" r:id="rId12"/>
    <p:sldId id="297" r:id="rId13"/>
    <p:sldId id="279" r:id="rId14"/>
    <p:sldId id="315" r:id="rId15"/>
    <p:sldId id="316" r:id="rId16"/>
    <p:sldId id="317" r:id="rId17"/>
    <p:sldId id="299" r:id="rId18"/>
    <p:sldId id="301" r:id="rId19"/>
    <p:sldId id="283" r:id="rId20"/>
    <p:sldId id="318" r:id="rId21"/>
    <p:sldId id="311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63"/>
    <p:restoredTop sz="92245"/>
  </p:normalViewPr>
  <p:slideViewPr>
    <p:cSldViewPr snapToGrid="0" snapToObjects="1" showGuides="1">
      <p:cViewPr varScale="1">
        <p:scale>
          <a:sx n="118" d="100"/>
          <a:sy n="118" d="100"/>
        </p:scale>
        <p:origin x="1472" y="192"/>
      </p:cViewPr>
      <p:guideLst>
        <p:guide orient="horz" pos="2160"/>
        <p:guide pos="28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98B3C-9931-784B-A6D5-3B5101138723}" type="datetimeFigureOut">
              <a:rPr lang="en-US" smtClean="0"/>
              <a:t>5/23/22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5FA83-3665-D242-A13A-B33449F4F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1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D1257-2BB8-E148-9885-C68D4679E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694B6-3797-1F4A-A6CD-E00766377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21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3138"/>
            <a:ext cx="8229600" cy="9845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ED383-F3A6-AF48-A275-20789D36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8C411-F484-E045-BA93-2DEA07D19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99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71640"/>
            <a:ext cx="2057400" cy="5654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71640"/>
            <a:ext cx="6019800" cy="5654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95A42-0242-BB48-8ECE-8DE8508D8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006E0-95C3-BC40-AA82-DC7DA1CD6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01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3138"/>
            <a:ext cx="8229600" cy="984501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F67F1-E98B-1F41-9E8C-476C9F85C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D4A0B-E6C1-224A-9E34-0DC1B720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0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74068-56F4-0846-AEEA-184CC0764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99DB7-7954-9447-A656-949B1D31F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59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3512"/>
            <a:ext cx="8229600" cy="994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11BB7-B4B3-8544-A9A6-62CC3BA88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1F517-40EB-8E4D-A26F-DDB8D9D32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498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3138"/>
            <a:ext cx="8229600" cy="98450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4E777A-CCFE-E34D-9A2E-6DA44B18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D48EA8-D2BD-0544-B75D-D5F24E3AF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11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3138"/>
            <a:ext cx="8229600" cy="984501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56B48-BAAE-AE4D-BA59-972AF5220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598821-BA7B-A54E-9744-14B5D3FC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59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3ED250-B0C2-714E-A65E-711F17AC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729E23-B352-9A43-B68F-3310DECE9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50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84811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84811"/>
            <a:ext cx="5111750" cy="564135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65287"/>
            <a:ext cx="3008313" cy="4460876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CB91-D9C8-4F4B-802E-FAAC6DBE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F78443-2285-834A-BCF3-CFCC0674F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97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2DAD44-A1F0-6E42-922C-6B36E287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A87A34-81AB-432B-8DAE-1953F412C126}" type="datetimeFigureOut">
              <a:rPr lang="en-US" smtClean="0"/>
              <a:t>5/23/22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35EC3-48D7-5B4D-BD5E-351B787B2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47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92128360-7859-6B45-B784-12CD70FDF5C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E054A45B-BF91-804C-8D00-2CBBB402A02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82AB9-0E13-8046-82CC-5DA4ACB6F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5/23/22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959-33EB-6D4F-85B8-9246369D5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BF877-1623-BB49-B237-C8999E13A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98989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93004A-F6C5-FA48-A5FC-96298E6940A9}"/>
              </a:ext>
            </a:extLst>
          </p:cNvPr>
          <p:cNvSpPr/>
          <p:nvPr/>
        </p:nvSpPr>
        <p:spPr>
          <a:xfrm>
            <a:off x="0" y="0"/>
            <a:ext cx="9144000" cy="9207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pic>
        <p:nvPicPr>
          <p:cNvPr id="1034" name="Picture 14">
            <a:extLst>
              <a:ext uri="{FF2B5EF4-FFF2-40B4-BE49-F238E27FC236}">
                <a16:creationId xmlns:a16="http://schemas.microsoft.com/office/drawing/2014/main" id="{3A09C823-6C5C-1746-BBA1-8CE490644A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713" y="6569075"/>
            <a:ext cx="89535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057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ctr" defTabSz="342900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2pPr>
      <a:lvl3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3pPr>
      <a:lvl4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4pPr>
      <a:lvl5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5pPr>
      <a:lvl6pPr marL="3429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6pPr>
      <a:lvl7pPr marL="6858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7pPr>
      <a:lvl8pPr marL="10287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8pPr>
      <a:lvl9pPr marL="13716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257175" indent="-257175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B1BEEE-6AFC-F940-A08A-5133B660E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Copyright © Cognella, Inc.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83B9B0-1D38-DB48-ABDF-17F9CF5BE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80" b="18279"/>
          <a:stretch/>
        </p:blipFill>
        <p:spPr bwMode="auto">
          <a:xfrm>
            <a:off x="0" y="46990"/>
            <a:ext cx="9144000" cy="630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5B733EB-E90F-7C4C-8A06-32387BE05F74}"/>
              </a:ext>
            </a:extLst>
          </p:cNvPr>
          <p:cNvSpPr/>
          <p:nvPr/>
        </p:nvSpPr>
        <p:spPr>
          <a:xfrm>
            <a:off x="969065" y="327992"/>
            <a:ext cx="7205869" cy="1719470"/>
          </a:xfrm>
          <a:prstGeom prst="roundRect">
            <a:avLst/>
          </a:prstGeom>
          <a:solidFill>
            <a:srgbClr val="EC008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prstClr val="white"/>
                </a:solidFill>
                <a:latin typeface="+mj-lt"/>
                <a:ea typeface="+mj-ea"/>
                <a:cs typeface="+mj-cs"/>
              </a:rPr>
              <a:t>ELEMENTARY STATISTICS</a:t>
            </a:r>
            <a:br>
              <a:rPr lang="en-US" sz="4400" dirty="0">
                <a:solidFill>
                  <a:prstClr val="white"/>
                </a:solidFill>
                <a:ea typeface="+mj-ea"/>
                <a:cs typeface="+mj-cs"/>
              </a:rPr>
            </a:br>
            <a:r>
              <a:rPr lang="en-US" sz="2800" dirty="0">
                <a:solidFill>
                  <a:prstClr val="white"/>
                </a:solidFill>
                <a:latin typeface="+mj-lt"/>
                <a:ea typeface="+mj-ea"/>
                <a:cs typeface="+mj-cs"/>
              </a:rPr>
              <a:t>A GUIDE TO DATA ANALYSYS USING R</a:t>
            </a:r>
            <a:endParaRPr lang="en-US" dirty="0">
              <a:latin typeface="+mj-lt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318617B-225A-1F4D-8597-2E8D6932A8B8}"/>
              </a:ext>
            </a:extLst>
          </p:cNvPr>
          <p:cNvSpPr/>
          <p:nvPr/>
        </p:nvSpPr>
        <p:spPr>
          <a:xfrm>
            <a:off x="2249139" y="2726634"/>
            <a:ext cx="5171661" cy="1209261"/>
          </a:xfrm>
          <a:prstGeom prst="roundRect">
            <a:avLst/>
          </a:prstGeom>
          <a:solidFill>
            <a:srgbClr val="EC008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  <a:ea typeface="+mj-ea"/>
                <a:cs typeface="+mj-cs"/>
              </a:rPr>
              <a:t>Chapter 1:</a:t>
            </a:r>
            <a:br>
              <a:rPr lang="en-US" sz="2800" dirty="0">
                <a:solidFill>
                  <a:prstClr val="white"/>
                </a:solidFill>
                <a:ea typeface="+mj-ea"/>
                <a:cs typeface="+mj-cs"/>
              </a:rPr>
            </a:br>
            <a:r>
              <a:rPr lang="en-US" sz="2800" dirty="0">
                <a:solidFill>
                  <a:prstClr val="white"/>
                </a:solidFill>
                <a:ea typeface="+mj-ea"/>
                <a:cs typeface="+mj-cs"/>
              </a:rPr>
              <a:t>Introduction to Statistics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2F17756-9FAA-774D-B182-7EF6AA3BE50D}"/>
              </a:ext>
            </a:extLst>
          </p:cNvPr>
          <p:cNvSpPr/>
          <p:nvPr/>
        </p:nvSpPr>
        <p:spPr>
          <a:xfrm>
            <a:off x="2623098" y="5824330"/>
            <a:ext cx="4423745" cy="532020"/>
          </a:xfrm>
          <a:prstGeom prst="roundRect">
            <a:avLst/>
          </a:prstGeom>
          <a:solidFill>
            <a:srgbClr val="EC008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  <a:ea typeface="+mj-ea"/>
                <a:cs typeface="+mj-cs"/>
              </a:rPr>
              <a:t>Nancy L. Glenn </a:t>
            </a:r>
            <a:r>
              <a:rPr lang="en-US" dirty="0" err="1">
                <a:solidFill>
                  <a:prstClr val="white"/>
                </a:solidFill>
                <a:ea typeface="+mj-ea"/>
                <a:cs typeface="+mj-cs"/>
              </a:rPr>
              <a:t>Griesinger</a:t>
            </a:r>
            <a:r>
              <a:rPr lang="en-US" dirty="0">
                <a:solidFill>
                  <a:prstClr val="white"/>
                </a:solidFill>
                <a:ea typeface="+mj-ea"/>
                <a:cs typeface="+mj-cs"/>
              </a:rPr>
              <a:t>, Daniel Vrinceanu, Monica Jackson &amp; William Howell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0619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Descriptive vs. inferential statistics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85" y="1545771"/>
            <a:ext cx="8287829" cy="473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06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875602"/>
            <a:ext cx="7429499" cy="28879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Section 1.3</a:t>
            </a:r>
          </a:p>
          <a:p>
            <a:pPr marL="0" indent="0" algn="ctr">
              <a:buNone/>
            </a:pPr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Statistical Software Overview</a:t>
            </a:r>
          </a:p>
          <a:p>
            <a:pPr algn="ctr"/>
            <a:endParaRPr lang="en-US" sz="4050" b="1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354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SECTION 1.3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75857"/>
            <a:ext cx="8229600" cy="3350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1.3.1 Generic Scientific Computing Software</a:t>
            </a:r>
          </a:p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1.3.2. Specialized Software Packages</a:t>
            </a:r>
          </a:p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1.3.3 Exercises</a:t>
            </a:r>
          </a:p>
        </p:txBody>
      </p:sp>
    </p:spTree>
    <p:extLst>
      <p:ext uri="{BB962C8B-B14F-4D97-AF65-F5344CB8AC3E}">
        <p14:creationId xmlns:p14="http://schemas.microsoft.com/office/powerpoint/2010/main" val="1664634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Scientific computing software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146" y="2120301"/>
            <a:ext cx="7429499" cy="336211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Python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MATLAB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Mathematica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C++ and Fortran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2854734"/>
            <a:ext cx="4672013" cy="262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25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Specialized software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SPSS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SAS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STATA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Minitab</a:t>
            </a:r>
          </a:p>
        </p:txBody>
      </p:sp>
    </p:spTree>
    <p:extLst>
      <p:ext uri="{BB962C8B-B14F-4D97-AF65-F5344CB8AC3E}">
        <p14:creationId xmlns:p14="http://schemas.microsoft.com/office/powerpoint/2010/main" val="666710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       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OBJECT-ORIENTED PROGRAMMING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4" y="1602695"/>
            <a:ext cx="8957412" cy="500722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Will return an object that encapsulates the relevant attributes together with methods that manipulate those attributes in various ways</a:t>
            </a:r>
          </a:p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Polymorphism: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Refers to a quality of objects that makes a single function able to differentiate by the type of input and process different objects in different ways</a:t>
            </a:r>
          </a:p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Inheritance: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Means that a complicated object can be built from simpler ones, with no need to replicate code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 is an object-oriented programming language</a:t>
            </a:r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4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Functional Programming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43" y="1828803"/>
            <a:ext cx="8850085" cy="3962398"/>
          </a:xfrm>
        </p:spPr>
        <p:txBody>
          <a:bodyPr/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Is the idea that any aspect of programming can be encapsulated in a function that has some input arguments, and returns a value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 solution of a programming problem is therefore expressed as a chain of nested functions that create a processing pipe for the data from retrieval to reporting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987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974" y="1061550"/>
            <a:ext cx="7429499" cy="28879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30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Section 1.4</a:t>
            </a:r>
            <a:endParaRPr lang="en-US" sz="4400" b="1" dirty="0">
              <a:latin typeface="Baskerville" charset="0"/>
              <a:ea typeface="Baskerville" charset="0"/>
              <a:cs typeface="Baskerville" charset="0"/>
            </a:endParaRPr>
          </a:p>
          <a:p>
            <a:pPr marL="0" indent="0" algn="ctr">
              <a:buNone/>
            </a:pPr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Constructing a Statistics Study Guide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019" y="4575398"/>
            <a:ext cx="1524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83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SECTION 1.4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1.4.1 Learn and Implement the Three Steps to Success</a:t>
            </a:r>
          </a:p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1.4.2 Construct a Personalized Study Guide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424" y="3401616"/>
            <a:ext cx="2599134" cy="259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1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nl-NL" b="1" dirty="0">
                <a:latin typeface="Arial" charset="0"/>
                <a:ea typeface="Arial" charset="0"/>
                <a:cs typeface="Arial" charset="0"/>
              </a:rPr>
              <a:t>3 Steps </a:t>
            </a:r>
            <a:r>
              <a:rPr lang="nl-NL" b="1" dirty="0" err="1">
                <a:latin typeface="Arial" charset="0"/>
                <a:ea typeface="Arial" charset="0"/>
                <a:cs typeface="Arial" charset="0"/>
              </a:rPr>
              <a:t>to</a:t>
            </a:r>
            <a:r>
              <a:rPr lang="nl-NL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nl-NL" b="1" dirty="0" err="1">
                <a:latin typeface="Arial" charset="0"/>
                <a:ea typeface="Arial" charset="0"/>
                <a:cs typeface="Arial" charset="0"/>
              </a:rPr>
              <a:t>Success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386" y="1602697"/>
            <a:ext cx="8741227" cy="4395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Griesinger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Study Plan’s three steps to success in a statistics class are:</a:t>
            </a:r>
          </a:p>
          <a:p>
            <a:pPr marL="300038" lvl="1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. Preview before each class by reading the book, PowerPoint notes, and so on</a:t>
            </a:r>
            <a:b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00038" lvl="1" indent="0">
              <a:buNone/>
            </a:pP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2. Come to class on time, ask questions, and take good notes</a:t>
            </a:r>
          </a:p>
          <a:p>
            <a:pPr marL="300038" lvl="1" indent="0">
              <a:buNone/>
            </a:pPr>
            <a:b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3. Review and study on a regular basis</a:t>
            </a:r>
          </a:p>
          <a:p>
            <a:pPr marL="0" indent="0" algn="ctr">
              <a:buNone/>
            </a:pPr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16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7715"/>
            <a:ext cx="8229600" cy="18530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Chapter 1</a:t>
            </a:r>
            <a:br>
              <a:rPr lang="en-US" b="1" dirty="0">
                <a:latin typeface="Arial" charset="0"/>
                <a:ea typeface="Arial" charset="0"/>
                <a:cs typeface="Arial" charset="0"/>
              </a:rPr>
            </a:br>
            <a:br>
              <a:rPr lang="en-US" b="1" dirty="0">
                <a:latin typeface="Arial" charset="0"/>
                <a:ea typeface="Arial" charset="0"/>
                <a:cs typeface="Arial" charset="0"/>
              </a:rPr>
            </a:br>
            <a:r>
              <a:rPr lang="en-US" b="1" dirty="0">
                <a:latin typeface="Arial" charset="0"/>
                <a:ea typeface="Arial" charset="0"/>
                <a:cs typeface="Arial" charset="0"/>
              </a:rPr>
              <a:t>Introduction to statistics</a:t>
            </a:r>
            <a:br>
              <a:rPr lang="en-US" sz="2400" b="1" dirty="0">
                <a:latin typeface="Arial" charset="0"/>
                <a:ea typeface="Arial" charset="0"/>
                <a:cs typeface="Arial" charset="0"/>
              </a:rPr>
            </a:b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486" y="2606471"/>
            <a:ext cx="8229600" cy="3206501"/>
          </a:xfrm>
        </p:spPr>
        <p:txBody>
          <a:bodyPr>
            <a:noAutofit/>
          </a:bodyPr>
          <a:lstStyle/>
          <a:p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Relevance of Statistics</a:t>
            </a:r>
          </a:p>
          <a:p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Two Major Branches of Statistics</a:t>
            </a:r>
          </a:p>
          <a:p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Statistical Software Overview</a:t>
            </a:r>
          </a:p>
          <a:p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Constructing a Statistics Study Guide</a:t>
            </a:r>
          </a:p>
        </p:txBody>
      </p:sp>
    </p:spTree>
    <p:extLst>
      <p:ext uri="{BB962C8B-B14F-4D97-AF65-F5344CB8AC3E}">
        <p14:creationId xmlns:p14="http://schemas.microsoft.com/office/powerpoint/2010/main" val="508106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Personalized study guide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1551214"/>
            <a:ext cx="7429499" cy="467201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Specifically, how can a student study on a regular basis? 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Griesinger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Study Plan suggests constructing a personalized study guide. In addition to a class notebook, students should create a personalized study guide that contains the following items:</a:t>
            </a:r>
          </a:p>
          <a:p>
            <a:pPr marL="0" indent="0" algn="ctr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1. Vocabulary</a:t>
            </a:r>
          </a:p>
          <a:p>
            <a:pPr marL="0" indent="0" algn="ctr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2. Directions</a:t>
            </a:r>
          </a:p>
          <a:p>
            <a:pPr marL="0" indent="0" algn="ctr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3. Formulas</a:t>
            </a:r>
          </a:p>
          <a:p>
            <a:pPr marL="0" indent="0" algn="ctr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4. Examples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559072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You should have learned the following: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950029"/>
            <a:ext cx="8229600" cy="26561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purpose of statistics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two major branches of statistics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purpose and options of Statistical Software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How to construct a statistics study guide</a:t>
            </a:r>
          </a:p>
        </p:txBody>
      </p:sp>
    </p:spTree>
    <p:extLst>
      <p:ext uri="{BB962C8B-B14F-4D97-AF65-F5344CB8AC3E}">
        <p14:creationId xmlns:p14="http://schemas.microsoft.com/office/powerpoint/2010/main" val="212331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2679239"/>
            <a:ext cx="7429499" cy="2656286"/>
          </a:xfrm>
        </p:spPr>
        <p:txBody>
          <a:bodyPr/>
          <a:lstStyle/>
          <a:p>
            <a:pPr marL="0" indent="0" algn="ctr">
              <a:buNone/>
            </a:pPr>
            <a:br>
              <a:rPr lang="en-US" dirty="0"/>
            </a:br>
            <a:r>
              <a:rPr lang="en-US" sz="3300" b="1" dirty="0">
                <a:latin typeface="Arial" charset="0"/>
                <a:ea typeface="Arial" charset="0"/>
                <a:cs typeface="Arial" charset="0"/>
              </a:rPr>
              <a:t>Section 1.1 </a:t>
            </a:r>
            <a:endParaRPr lang="en-US" sz="405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2100" b="1" dirty="0">
                <a:latin typeface="Arial" charset="0"/>
                <a:ea typeface="Arial" charset="0"/>
                <a:cs typeface="Arial" charset="0"/>
              </a:rPr>
              <a:t>Introduction to Statistics </a:t>
            </a:r>
          </a:p>
        </p:txBody>
      </p:sp>
    </p:spTree>
    <p:extLst>
      <p:ext uri="{BB962C8B-B14F-4D97-AF65-F5344CB8AC3E}">
        <p14:creationId xmlns:p14="http://schemas.microsoft.com/office/powerpoint/2010/main" val="139993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SECTION 1.1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0857" y="1883230"/>
            <a:ext cx="7641772" cy="42889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1.1 Understand the relevance of field statistics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1.2 Understand the difference between the two major branches of statistics 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1.3 Gain a general overview of the different types of statistical software </a:t>
            </a:r>
          </a:p>
          <a:p>
            <a:pPr marL="0" indent="0">
              <a:buNone/>
            </a:pP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1.4 Obtain a detailed guideline for earning a good grade in a statistics class</a:t>
            </a:r>
          </a:p>
          <a:p>
            <a:pPr marL="0" indent="0">
              <a:buNone/>
            </a:pPr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86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What are statistics?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862"/>
            <a:ext cx="8458200" cy="4953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The field of statistics is a branch of mathematics that has roots in probability theory </a:t>
            </a:r>
          </a:p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It is the science of:</a:t>
            </a:r>
          </a:p>
          <a:p>
            <a:pPr lvl="1"/>
            <a:r>
              <a:rPr lang="en-US" sz="2500" dirty="0">
                <a:latin typeface="Times New Roman" charset="0"/>
                <a:ea typeface="Times New Roman" charset="0"/>
                <a:cs typeface="Times New Roman" charset="0"/>
              </a:rPr>
              <a:t> collecting</a:t>
            </a:r>
          </a:p>
          <a:p>
            <a:pPr lvl="1"/>
            <a:r>
              <a:rPr lang="en-US" sz="2500" dirty="0">
                <a:latin typeface="Times New Roman" charset="0"/>
                <a:ea typeface="Times New Roman" charset="0"/>
                <a:cs typeface="Times New Roman" charset="0"/>
              </a:rPr>
              <a:t> interpreting</a:t>
            </a:r>
          </a:p>
          <a:p>
            <a:pPr lvl="1"/>
            <a:r>
              <a:rPr lang="en-US" sz="2500" dirty="0">
                <a:latin typeface="Times New Roman" charset="0"/>
                <a:ea typeface="Times New Roman" charset="0"/>
                <a:cs typeface="Times New Roman" charset="0"/>
              </a:rPr>
              <a:t>analyzing</a:t>
            </a:r>
          </a:p>
          <a:p>
            <a:pPr lvl="1"/>
            <a:r>
              <a:rPr lang="en-US" sz="2500" dirty="0">
                <a:latin typeface="Times New Roman" charset="0"/>
                <a:ea typeface="Times New Roman" charset="0"/>
                <a:cs typeface="Times New Roman" charset="0"/>
              </a:rPr>
              <a:t>presenting data</a:t>
            </a:r>
          </a:p>
          <a:p>
            <a:pPr marL="0" indent="0">
              <a:buNone/>
            </a:pPr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787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Statistics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Helps citizens stay informed</a:t>
            </a:r>
          </a:p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Helps in the effective conduction of research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069" y="3516513"/>
            <a:ext cx="3544490" cy="23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55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Example: informed citizen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372" y="1600200"/>
            <a:ext cx="8893628" cy="512946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Citizens are informed about the importance of completing the census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U.S. Constitution in Article 1, Section 2, mandates a census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As a result, the United States has counted its population every 10 years since 1790. The census still remains relevant today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As with prior U.S. censuses, the 2020 U.S. census data affect the amount of funding a community receives for health care, infrastructure, and education 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census data determine a community’s representation in government, which in turn helps communities to plan for the future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429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744" y="152400"/>
            <a:ext cx="8412072" cy="1480457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EXAMPLE: effectively conduct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608" y="1502230"/>
            <a:ext cx="8730343" cy="5203370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>
                <a:latin typeface="Times New Roman" charset="0"/>
                <a:ea typeface="Times New Roman" charset="0"/>
                <a:cs typeface="Times New Roman" charset="0"/>
              </a:rPr>
              <a:t>Statistics traces its roots back to the mid-17th century London when the commoner John </a:t>
            </a:r>
            <a:r>
              <a:rPr lang="en-US" sz="3000" dirty="0" err="1">
                <a:latin typeface="Times New Roman" charset="0"/>
                <a:ea typeface="Times New Roman" charset="0"/>
                <a:cs typeface="Times New Roman" charset="0"/>
              </a:rPr>
              <a:t>Graunt</a:t>
            </a:r>
            <a:r>
              <a:rPr lang="en-US" sz="3000" dirty="0">
                <a:latin typeface="Times New Roman" charset="0"/>
                <a:ea typeface="Times New Roman" charset="0"/>
                <a:cs typeface="Times New Roman" charset="0"/>
              </a:rPr>
              <a:t> began reviewing a weekly church publication issued by the local parish clerk that listed the number of births, christenings, and deaths in each parish </a:t>
            </a:r>
          </a:p>
          <a:p>
            <a:r>
              <a:rPr lang="en-US" sz="3000" dirty="0" err="1">
                <a:latin typeface="Times New Roman" charset="0"/>
                <a:ea typeface="Times New Roman" charset="0"/>
                <a:cs typeface="Times New Roman" charset="0"/>
              </a:rPr>
              <a:t>Graunt</a:t>
            </a:r>
            <a:r>
              <a:rPr lang="en-US" sz="3000" dirty="0">
                <a:latin typeface="Times New Roman" charset="0"/>
                <a:ea typeface="Times New Roman" charset="0"/>
                <a:cs typeface="Times New Roman" charset="0"/>
              </a:rPr>
              <a:t> compiled and analyzed the numbers and published them in a book known as the Bills of Mortality </a:t>
            </a:r>
          </a:p>
          <a:p>
            <a:r>
              <a:rPr lang="en-US" sz="3000" dirty="0" err="1">
                <a:latin typeface="Times New Roman" charset="0"/>
                <a:ea typeface="Times New Roman" charset="0"/>
                <a:cs typeface="Times New Roman" charset="0"/>
              </a:rPr>
              <a:t>Graunt</a:t>
            </a:r>
            <a:r>
              <a:rPr lang="en-US" sz="3000" dirty="0">
                <a:latin typeface="Times New Roman" charset="0"/>
                <a:ea typeface="Times New Roman" charset="0"/>
                <a:cs typeface="Times New Roman" charset="0"/>
              </a:rPr>
              <a:t> was later elected as a member of the Royal Society, the United Kingdom’s national academy of sciences </a:t>
            </a:r>
          </a:p>
          <a:p>
            <a:r>
              <a:rPr lang="en-US" sz="3000" dirty="0">
                <a:latin typeface="Times New Roman" charset="0"/>
                <a:ea typeface="Times New Roman" charset="0"/>
                <a:cs typeface="Times New Roman" charset="0"/>
              </a:rPr>
              <a:t>The Journal of the Royal Statistical Society was founded in 1837 and remains one of the many highly ranked, relevant statistical journals today</a:t>
            </a:r>
          </a:p>
          <a:p>
            <a:endParaRPr lang="en-US" sz="21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46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875602"/>
            <a:ext cx="7429499" cy="28879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Section 1.2</a:t>
            </a:r>
          </a:p>
          <a:p>
            <a:pPr marL="0" indent="0" algn="ctr">
              <a:buNone/>
            </a:pPr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Two Major Branches of Statistics</a:t>
            </a:r>
            <a:endParaRPr lang="en-US" sz="3200" b="1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468124"/>
      </p:ext>
    </p:extLst>
  </p:cSld>
  <p:clrMapOvr>
    <a:masterClrMapping/>
  </p:clrMapOvr>
</p:sld>
</file>

<file path=ppt/theme/theme1.xml><?xml version="1.0" encoding="utf-8"?>
<a:theme xmlns:a="http://schemas.openxmlformats.org/drawingml/2006/main" name="cognella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gnella_theme" id="{15EA5E67-DE6E-4546-AB26-4866933AE679}" vid="{FA5B64B5-01BF-0049-8624-8833BE5044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896</TotalTime>
  <Words>727</Words>
  <Application>Microsoft Macintosh PowerPoint</Application>
  <PresentationFormat>On-screen Show (4:3)</PresentationFormat>
  <Paragraphs>90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Baskerville</vt:lpstr>
      <vt:lpstr>Calibri</vt:lpstr>
      <vt:lpstr>Times New Roman</vt:lpstr>
      <vt:lpstr>cognella_theme</vt:lpstr>
      <vt:lpstr>PowerPoint Presentation</vt:lpstr>
      <vt:lpstr>Chapter 1  Introduction to statistics </vt:lpstr>
      <vt:lpstr>PowerPoint Presentation</vt:lpstr>
      <vt:lpstr>SECTION 1.1 objectives</vt:lpstr>
      <vt:lpstr>What are statistics?</vt:lpstr>
      <vt:lpstr>Statistics importance</vt:lpstr>
      <vt:lpstr>Example: informed citizen</vt:lpstr>
      <vt:lpstr>EXAMPLE: effectively conduct research</vt:lpstr>
      <vt:lpstr>PowerPoint Presentation</vt:lpstr>
      <vt:lpstr>Descriptive vs. inferential statistics</vt:lpstr>
      <vt:lpstr>PowerPoint Presentation</vt:lpstr>
      <vt:lpstr>SECTION 1.3 OBJECTIVES</vt:lpstr>
      <vt:lpstr>Scientific computing software options</vt:lpstr>
      <vt:lpstr>Specialized software packages</vt:lpstr>
      <vt:lpstr>        OBJECT-ORIENTED PROGRAMMING </vt:lpstr>
      <vt:lpstr>Functional Programming</vt:lpstr>
      <vt:lpstr>PowerPoint Presentation</vt:lpstr>
      <vt:lpstr>SECTION 1.4 objectives</vt:lpstr>
      <vt:lpstr>3 Steps to Success</vt:lpstr>
      <vt:lpstr>Personalized study guide</vt:lpstr>
      <vt:lpstr>You should have learned the following: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Introduction to R</dc:title>
  <dc:creator>ΚΑΛΛΙΡΗ ΜΕΝΗ</dc:creator>
  <cp:lastModifiedBy>Vrinceanu, Daniel</cp:lastModifiedBy>
  <cp:revision>163</cp:revision>
  <dcterms:created xsi:type="dcterms:W3CDTF">2020-09-03T13:43:23Z</dcterms:created>
  <dcterms:modified xsi:type="dcterms:W3CDTF">2022-05-23T20:52:32Z</dcterms:modified>
</cp:coreProperties>
</file>

<file path=docProps/thumbnail.jpeg>
</file>